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66" r:id="rId3"/>
    <p:sldId id="267" r:id="rId4"/>
    <p:sldId id="272" r:id="rId5"/>
    <p:sldId id="273" r:id="rId6"/>
    <p:sldId id="268" r:id="rId7"/>
    <p:sldId id="258" r:id="rId8"/>
    <p:sldId id="274" r:id="rId9"/>
    <p:sldId id="261" r:id="rId10"/>
    <p:sldId id="27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bd-memorial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1952632"/>
            <a:ext cx="4499992" cy="4752528"/>
          </a:xfrm>
        </p:spPr>
        <p:txBody>
          <a:bodyPr anchor="ctr">
            <a:normAutofit/>
          </a:bodyPr>
          <a:lstStyle/>
          <a:p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pPr algn="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выполнила :                                                                                                                      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класса</a:t>
            </a:r>
          </a:p>
          <a:p>
            <a:pPr algn="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Виталина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Сергеевна 9 лет</a:t>
            </a:r>
          </a:p>
          <a:p>
            <a:pPr algn="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ХМР  «СОШ им. А.С. </a:t>
            </a:r>
            <a:r>
              <a:rPr lang="ru-RU" sz="1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Макшанцева</a:t>
            </a:r>
            <a:endPara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п.Кедровый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44744" y="444648"/>
            <a:ext cx="7406640" cy="14721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«Великая Отечественная война в судьбе моей семьи»</a:t>
            </a:r>
            <a:endParaRPr lang="ru-RU" dirty="0"/>
          </a:p>
        </p:txBody>
      </p:sp>
      <p:pic>
        <p:nvPicPr>
          <p:cNvPr id="4" name="Рисунок 3" descr="20131113_14212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424" y="1952632"/>
            <a:ext cx="4032448" cy="4509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Karunesh — Secrets Of The Life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424" y="61569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59">
        <p:fade/>
      </p:transition>
    </mc:Choice>
    <mc:Fallback xmlns="">
      <p:transition spd="med" advTm="104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литературы: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u="sng" dirty="0"/>
              <a:t>В работе использованы</a:t>
            </a:r>
            <a:r>
              <a:rPr lang="ru-RU" altLang="ru-RU" dirty="0"/>
              <a:t>:</a:t>
            </a:r>
          </a:p>
          <a:p>
            <a:r>
              <a:rPr lang="ru-RU" altLang="ru-RU" dirty="0"/>
              <a:t>    </a:t>
            </a:r>
            <a:r>
              <a:rPr lang="ru-RU" altLang="ru-RU" dirty="0" smtClean="0"/>
              <a:t>Фотографии </a:t>
            </a:r>
            <a:r>
              <a:rPr lang="ru-RU" altLang="ru-RU" dirty="0"/>
              <a:t>и документы из семейного </a:t>
            </a:r>
            <a:r>
              <a:rPr lang="ru-RU" altLang="ru-RU" dirty="0" smtClean="0"/>
              <a:t>архива;</a:t>
            </a:r>
            <a:endParaRPr lang="ru-RU" altLang="ru-RU" dirty="0"/>
          </a:p>
          <a:p>
            <a:r>
              <a:rPr lang="ru-RU" altLang="ru-RU" dirty="0"/>
              <a:t>    Материалы сайта </a:t>
            </a:r>
            <a:r>
              <a:rPr lang="en-US" altLang="ru-RU" sz="2400" i="1" dirty="0">
                <a:hlinkClick r:id="rId2"/>
              </a:rPr>
              <a:t>www.obd-memorial.ru</a:t>
            </a:r>
            <a:endParaRPr lang="en-US" altLang="ru-RU" sz="2400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29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8"/>
    </mc:Choice>
    <mc:Fallback xmlns="">
      <p:transition spd="slow" advTm="1459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691552" y="476672"/>
            <a:ext cx="7210048" cy="259228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altLang="ru-RU" sz="2400" dirty="0">
                <a:solidFill>
                  <a:srgbClr val="0070C0"/>
                </a:solidFill>
                <a:latin typeface="Arbat" panose="040BE200000000000000" pitchFamily="82" charset="0"/>
              </a:rPr>
              <a:t>Более шестидесяти лет прошло с тех пор, как отгремел победный салют в мае 1945 года. Поколение моих родителей, моё поколение, к счастью, знает Великую Отечественную войну только по книгам, кинофильмам, семейным воспоминаниям и фотографиям. </a:t>
            </a:r>
            <a:endParaRPr lang="ru-RU" sz="2400" dirty="0">
              <a:solidFill>
                <a:srgbClr val="0070C0"/>
              </a:solidFill>
              <a:latin typeface="Arbat" panose="040BE200000000000000" pitchFamily="82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8480" y="3212976"/>
            <a:ext cx="3668713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92513" y="3527256"/>
            <a:ext cx="42090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altLang="ru-RU" sz="2400" dirty="0">
                <a:solidFill>
                  <a:srgbClr val="0070C0"/>
                </a:solidFill>
                <a:latin typeface="Arbat" panose="040BE200000000000000" pitchFamily="82" charset="0"/>
              </a:rPr>
              <a:t>Сохранить память о наших дедах и прадедах, освободивших страну от фашистских захватчиков, наш долг.</a:t>
            </a:r>
          </a:p>
        </p:txBody>
      </p:sp>
    </p:spTree>
  </p:cSld>
  <p:clrMapOvr>
    <a:masterClrMapping/>
  </p:clrMapOvr>
  <p:transition spd="slow" advTm="18783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392600" y="116632"/>
            <a:ext cx="7498080" cy="4800600"/>
          </a:xfrm>
        </p:spPr>
        <p:txBody>
          <a:bodyPr>
            <a:normAutofit fontScale="92500" lnSpcReduction="20000"/>
          </a:bodyPr>
          <a:lstStyle/>
          <a:p>
            <a:pPr marL="82296" indent="0" algn="ctr">
              <a:buNone/>
            </a:pPr>
            <a:r>
              <a:rPr lang="ru-RU" altLang="ru-RU" b="1" dirty="0" smtClean="0">
                <a:solidFill>
                  <a:srgbClr val="0070C0"/>
                </a:solidFill>
                <a:latin typeface="Arbat" panose="040BE200000000000000" pitchFamily="82" charset="0"/>
              </a:rPr>
              <a:t>Просматривая семейные фотоальбомы, я видела несколько старых фотографий. На них были люди в военной форме. Мой дед </a:t>
            </a:r>
            <a:r>
              <a:rPr lang="ru-RU" altLang="ru-RU" b="1" dirty="0">
                <a:solidFill>
                  <a:srgbClr val="0070C0"/>
                </a:solidFill>
                <a:latin typeface="Arbat" panose="040BE200000000000000" pitchFamily="82" charset="0"/>
              </a:rPr>
              <a:t>рассказал о своих </a:t>
            </a:r>
            <a:r>
              <a:rPr lang="ru-RU" altLang="ru-RU" b="1" dirty="0" smtClean="0">
                <a:solidFill>
                  <a:srgbClr val="0070C0"/>
                </a:solidFill>
                <a:latin typeface="Arbat" panose="040BE200000000000000" pitchFamily="82" charset="0"/>
              </a:rPr>
              <a:t>родителях</a:t>
            </a:r>
            <a:r>
              <a:rPr lang="ru-RU" altLang="ru-RU" b="1" dirty="0">
                <a:solidFill>
                  <a:srgbClr val="0070C0"/>
                </a:solidFill>
                <a:latin typeface="Arbat" panose="040BE200000000000000" pitchFamily="82" charset="0"/>
              </a:rPr>
              <a:t>, которые защищали на фронте нашу Родину. </a:t>
            </a:r>
            <a:br>
              <a:rPr lang="ru-RU" altLang="ru-RU" b="1" dirty="0">
                <a:solidFill>
                  <a:srgbClr val="0070C0"/>
                </a:solidFill>
                <a:latin typeface="Arbat" panose="040BE200000000000000" pitchFamily="82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Arbat" panose="040BE200000000000000" pitchFamily="82" charset="0"/>
              </a:rPr>
              <a:t>    Д</a:t>
            </a:r>
            <a:r>
              <a:rPr lang="ru-RU" altLang="ru-RU" b="1" dirty="0" smtClean="0">
                <a:solidFill>
                  <a:srgbClr val="0070C0"/>
                </a:solidFill>
                <a:latin typeface="Arbat" panose="040BE200000000000000" pitchFamily="82" charset="0"/>
              </a:rPr>
              <a:t>едушка </a:t>
            </a:r>
            <a:r>
              <a:rPr lang="ru-RU" altLang="ru-RU" b="1" dirty="0">
                <a:solidFill>
                  <a:srgbClr val="0070C0"/>
                </a:solidFill>
                <a:latin typeface="Arbat" panose="040BE200000000000000" pitchFamily="82" charset="0"/>
              </a:rPr>
              <a:t>никогда не видел своего отца. </a:t>
            </a:r>
            <a:r>
              <a:rPr lang="ru-RU" altLang="ru-RU" b="1" dirty="0" smtClean="0">
                <a:solidFill>
                  <a:srgbClr val="0070C0"/>
                </a:solidFill>
                <a:latin typeface="Arbat" panose="040BE200000000000000" pitchFamily="82" charset="0"/>
              </a:rPr>
              <a:t>Папа </a:t>
            </a:r>
            <a:r>
              <a:rPr lang="ru-RU" altLang="ru-RU" b="1" dirty="0">
                <a:solidFill>
                  <a:srgbClr val="0070C0"/>
                </a:solidFill>
                <a:latin typeface="Arbat" panose="040BE200000000000000" pitchFamily="82" charset="0"/>
              </a:rPr>
              <a:t>моего деда погиб на фронте ещё до его рождения. Прадеда и прабабушки нет в живых, но я хочу как можно больше узнать о них.</a:t>
            </a:r>
            <a:r>
              <a:rPr lang="ru-RU" altLang="ru-RU" sz="2800" dirty="0">
                <a:solidFill>
                  <a:srgbClr val="0070C0"/>
                </a:solidFill>
                <a:latin typeface="Arbat" panose="040BE200000000000000" pitchFamily="82" charset="0"/>
              </a:rPr>
              <a:t> </a:t>
            </a:r>
            <a:endParaRPr lang="ru-RU" dirty="0">
              <a:solidFill>
                <a:srgbClr val="0070C0"/>
              </a:solidFill>
              <a:latin typeface="Arbat" panose="040BE200000000000000" pitchFamily="82" charset="0"/>
            </a:endParaRPr>
          </a:p>
        </p:txBody>
      </p:sp>
      <p:pic>
        <p:nvPicPr>
          <p:cNvPr id="2050" name="Picture 2" descr="Колонна советских военнопленных проходит мимо пункта сбора военнопленных в районе Киева. На переднем плане разбитый сгоревший советский грузовик ГАЗ-АА. 1941. Источник: www.nationaalarchief.nl.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4352393"/>
            <a:ext cx="7620000" cy="24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3318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643192" cy="13681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Мой прадед Иванов Яков Васильевич родился 12 октября 1906 года в деревне Луговая Кировского района Челябинской области. </a:t>
            </a:r>
            <a:r>
              <a:rPr lang="ru-RU" sz="1800" b="1" dirty="0" smtClean="0">
                <a:solidFill>
                  <a:srgbClr val="7030A0"/>
                </a:solidFill>
              </a:rPr>
              <a:t/>
            </a:r>
            <a:br>
              <a:rPr lang="ru-RU" sz="1800" b="1" dirty="0" smtClean="0">
                <a:solidFill>
                  <a:srgbClr val="7030A0"/>
                </a:solidFill>
              </a:rPr>
            </a:br>
            <a:endParaRPr lang="ru-RU" sz="1800" b="1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яков 001.jp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2060848"/>
            <a:ext cx="4212769" cy="2935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яков 002 (2).jpg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3284984"/>
            <a:ext cx="4980013" cy="3421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208">
        <p:circle/>
      </p:transition>
    </mc:Choice>
    <mc:Fallback xmlns="">
      <p:transition spd="slow" advTm="1320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214656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До войны он, как и многие,  трудился в колхозе кузнецом. 10 октября 1941 года прадед ушёл на фронт. Он не мог поступить иначе, ведь он был  защитником, патриотом своей Родины, и очень любил своих шестерых детей. 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5" name="Picture 2" descr="C:\Users\Валентина\Desktop\2015-05-02 яков\яков 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238536" y="2358880"/>
            <a:ext cx="3312368" cy="444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Валентина\Desktop\2015-05-02 яков\яков 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912780" y="1983764"/>
            <a:ext cx="3363641" cy="4525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998">
        <p:circle/>
      </p:transition>
    </mc:Choice>
    <mc:Fallback xmlns="">
      <p:transition spd="slow" advTm="2099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632848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«Как много было тех героев, чьи неизвестны имена…»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1412776"/>
            <a:ext cx="360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Родные и близкие получили ИЗВЕЩЕНИЕ о смерти - ПОХОРОНКУ.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 В этом документе сообщалось о том, что он, проявив геройство и мужество, был убит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16 января 1942 года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 в селе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Писково</a:t>
            </a:r>
            <a:r>
              <a:rPr lang="ru-RU" sz="2400" b="1" i="1" dirty="0" smtClean="0">
                <a:solidFill>
                  <a:srgbClr val="002060"/>
                </a:solidFill>
              </a:rPr>
              <a:t> ,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Сычёвского</a:t>
            </a:r>
            <a:r>
              <a:rPr lang="ru-RU" sz="2400" b="1" i="1" dirty="0" smtClean="0">
                <a:solidFill>
                  <a:srgbClr val="002060"/>
                </a:solidFill>
              </a:rPr>
              <a:t> района, Смоленской области, где и был похоронен.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яков 00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124744"/>
            <a:ext cx="3875511" cy="490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88">
        <p:circle/>
      </p:transition>
    </mc:Choice>
    <mc:Fallback xmlns="">
      <p:transition spd="slow" advTm="698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Много было у войны дорог, политых кровью россиян.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47800"/>
            <a:ext cx="4536504" cy="5122168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3500" dirty="0" smtClean="0"/>
              <a:t>        </a:t>
            </a:r>
            <a:r>
              <a:rPr lang="ru-RU" sz="3500" b="1" i="1" dirty="0" smtClean="0">
                <a:solidFill>
                  <a:srgbClr val="002060"/>
                </a:solidFill>
              </a:rPr>
              <a:t>Все дальше и дальше уходит от нас Великая Отечественная война,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3500" b="1" i="1" dirty="0" smtClean="0">
                <a:solidFill>
                  <a:srgbClr val="002060"/>
                </a:solidFill>
              </a:rPr>
              <a:t>но в нашей семье об этом будут помнить всегда. Эта память священна и вечна, потому что мужество и героизм людей не имеют срока давности.</a:t>
            </a:r>
            <a:br>
              <a:rPr lang="ru-RU" sz="3500" b="1" i="1" dirty="0" smtClean="0">
                <a:solidFill>
                  <a:srgbClr val="002060"/>
                </a:solidFill>
              </a:rPr>
            </a:br>
            <a:r>
              <a:rPr lang="ru-RU" sz="3500" b="1" i="1" dirty="0" smtClean="0">
                <a:solidFill>
                  <a:srgbClr val="002060"/>
                </a:solidFill>
              </a:rPr>
              <a:t>Я хочу рассказать о своем прадедушке, </a:t>
            </a:r>
            <a:r>
              <a:rPr lang="ru-RU" sz="3500" b="1" i="1" dirty="0" err="1" smtClean="0">
                <a:solidFill>
                  <a:srgbClr val="002060"/>
                </a:solidFill>
              </a:rPr>
              <a:t>Боргоякове</a:t>
            </a:r>
            <a:r>
              <a:rPr lang="ru-RU" sz="3500" b="1" i="1" dirty="0" smtClean="0">
                <a:solidFill>
                  <a:srgbClr val="002060"/>
                </a:solidFill>
              </a:rPr>
              <a:t> Петре Егоровиче.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Рисунок 3" descr="20131113_1421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676" y="1124744"/>
            <a:ext cx="3852300" cy="48965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323">
        <p:dissolve/>
      </p:transition>
    </mc:Choice>
    <mc:Fallback xmlns="">
      <p:transition spd="slow" advTm="1332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 наукой воевать, только на фронте и обучился…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340768"/>
            <a:ext cx="7786112" cy="532859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i="1" dirty="0" smtClean="0">
                <a:solidFill>
                  <a:srgbClr val="002060"/>
                </a:solidFill>
              </a:rPr>
              <a:t>        </a:t>
            </a:r>
            <a:r>
              <a:rPr lang="ru-RU" sz="3400" i="1" dirty="0" smtClean="0">
                <a:solidFill>
                  <a:srgbClr val="002060"/>
                </a:solidFill>
              </a:rPr>
              <a:t>Он ушел на фронт в 1941 году, ему было двадцать девять лет. Службу начал рядовым стрелком, а закончил командиром  разведгруппы. Его воинское звание - лейтенант. Всех сибиряков отправляли на передовую, он был отличным стрелком, хорошо ориентировался на местности,  быстро и умело передвигался на лыжах. У него много наград.  В жестокой битве на Курской дуге моего прадеда ранило. В госпитале он был 8 месяцев и многие документы были утеряны безвозвратно.</a:t>
            </a:r>
            <a:br>
              <a:rPr lang="ru-RU" sz="3400" i="1" dirty="0" smtClean="0">
                <a:solidFill>
                  <a:srgbClr val="002060"/>
                </a:solidFill>
              </a:rPr>
            </a:br>
            <a:r>
              <a:rPr lang="ru-RU" sz="3400" i="1" dirty="0" smtClean="0">
                <a:solidFill>
                  <a:srgbClr val="002060"/>
                </a:solidFill>
              </a:rPr>
              <a:t>Придя с фронта домой инвалидом, он сразу устроился работать в колхоз. До самой смерти прадедушка трудился и растил своих детей. Но прожил он недолго, сказались его боевые ранения.</a:t>
            </a:r>
            <a:br>
              <a:rPr lang="ru-RU" sz="3400" i="1" dirty="0" smtClean="0">
                <a:solidFill>
                  <a:srgbClr val="002060"/>
                </a:solidFill>
              </a:rPr>
            </a:br>
            <a:r>
              <a:rPr lang="ru-RU" sz="3400" i="1" dirty="0" smtClean="0">
                <a:solidFill>
                  <a:srgbClr val="002060"/>
                </a:solidFill>
              </a:rPr>
              <a:t>Я никогда не видел прадеда, но мама и бабушка часто рассказывают про него. </a:t>
            </a:r>
          </a:p>
          <a:p>
            <a:pPr>
              <a:lnSpc>
                <a:spcPct val="120000"/>
              </a:lnSpc>
              <a:buNone/>
            </a:pPr>
            <a:r>
              <a:rPr lang="ru-RU" sz="3400" i="1" dirty="0">
                <a:solidFill>
                  <a:srgbClr val="002060"/>
                </a:solidFill>
              </a:rPr>
              <a:t> </a:t>
            </a:r>
            <a:r>
              <a:rPr lang="ru-RU" sz="3400" i="1" dirty="0" smtClean="0">
                <a:solidFill>
                  <a:srgbClr val="002060"/>
                </a:solidFill>
              </a:rPr>
              <a:t>     Наша семья очень гордится тем, что мой прадед был в числе тех, кто отважно защищал Родину от фашизма.</a:t>
            </a:r>
            <a:endParaRPr lang="ru-RU" sz="3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9707">
        <p:dissolve/>
      </p:transition>
    </mc:Choice>
    <mc:Fallback xmlns="">
      <p:transition spd="slow" advTm="1970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Знамя Победы над Рейхстагом. © Евгений Халдей - ИА REGNUM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620688"/>
            <a:ext cx="7804140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Кроме желания выжить, есть ещё участь жить…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08158" y="1988840"/>
            <a:ext cx="6563072" cy="468052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Поклонимся великим тем годам,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</a:rPr>
              <a:t>Тем славным командирам и бойцам,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И маршалам страны, и рядовым,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Поклонимся и мёртвым, и живым,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Всем тем, которых забывать нельзя,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Поклонимся, поклонимся, друзья!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Всем миром, всем народом, всей землёй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Поклонимся за тот великий бой!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486">
        <p:dissolve/>
      </p:transition>
    </mc:Choice>
    <mc:Fallback xmlns="">
      <p:transition spd="slow" advTm="748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913</TotalTime>
  <Words>465</Words>
  <Application>Microsoft Office PowerPoint</Application>
  <PresentationFormat>Экран (4:3)</PresentationFormat>
  <Paragraphs>41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Arbat</vt:lpstr>
      <vt:lpstr>Corbel</vt:lpstr>
      <vt:lpstr>Gill Sans MT</vt:lpstr>
      <vt:lpstr>Times New Roman</vt:lpstr>
      <vt:lpstr>Verdana</vt:lpstr>
      <vt:lpstr>Wingdings</vt:lpstr>
      <vt:lpstr>Wingdings 2</vt:lpstr>
      <vt:lpstr>Солнцестояние</vt:lpstr>
      <vt:lpstr>«Великая Отечественная война в судьбе моей семьи»</vt:lpstr>
      <vt:lpstr>Презентация PowerPoint</vt:lpstr>
      <vt:lpstr>Презентация PowerPoint</vt:lpstr>
      <vt:lpstr>Мой прадед Иванов Яков Васильевич родился 12 октября 1906 года в деревне Луговая Кировского района Челябинской области.  </vt:lpstr>
      <vt:lpstr>До войны он, как и многие,  трудился в колхозе кузнецом. 10 октября 1941 года прадед ушёл на фронт. Он не мог поступить иначе, ведь он был  защитником, патриотом своей Родины, и очень любил своих шестерых детей. </vt:lpstr>
      <vt:lpstr>«Как много было тех героев, чьи неизвестны имена…»</vt:lpstr>
      <vt:lpstr>Много было у войны дорог, политых кровью россиян.</vt:lpstr>
      <vt:lpstr>С наукой воевать, только на фронте и обучился…</vt:lpstr>
      <vt:lpstr>Кроме желания выжить, есть ещё участь жить…</vt:lpstr>
      <vt:lpstr>Список литературы: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 Иванова  Вячеслава</dc:title>
  <dc:creator>Виктория</dc:creator>
  <cp:lastModifiedBy>HP Arhiv</cp:lastModifiedBy>
  <cp:revision>87</cp:revision>
  <dcterms:created xsi:type="dcterms:W3CDTF">2015-05-03T08:12:31Z</dcterms:created>
  <dcterms:modified xsi:type="dcterms:W3CDTF">2020-03-25T05:57:33Z</dcterms:modified>
</cp:coreProperties>
</file>